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260" r:id="rId5"/>
    <p:sldId id="258" r:id="rId6"/>
    <p:sldId id="261" r:id="rId7"/>
    <p:sldId id="266" r:id="rId8"/>
    <p:sldId id="262" r:id="rId9"/>
    <p:sldId id="263" r:id="rId10"/>
    <p:sldId id="264" r:id="rId11"/>
    <p:sldId id="267"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94"/>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8/31/19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8/31/19</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47AD3-A50C-184F-B775-B5901980A0E1}"/>
              </a:ext>
            </a:extLst>
          </p:cNvPr>
          <p:cNvSpPr>
            <a:spLocks noGrp="1"/>
          </p:cNvSpPr>
          <p:nvPr>
            <p:ph type="ctrTitle"/>
          </p:nvPr>
        </p:nvSpPr>
        <p:spPr/>
        <p:txBody>
          <a:bodyPr/>
          <a:lstStyle/>
          <a:p>
            <a:r>
              <a:rPr lang="en-US" dirty="0"/>
              <a:t>Medical Files</a:t>
            </a:r>
          </a:p>
        </p:txBody>
      </p:sp>
      <p:sp>
        <p:nvSpPr>
          <p:cNvPr id="3" name="Subtitle 2">
            <a:extLst>
              <a:ext uri="{FF2B5EF4-FFF2-40B4-BE49-F238E27FC236}">
                <a16:creationId xmlns:a16="http://schemas.microsoft.com/office/drawing/2014/main" id="{3372EE88-7CFA-6E49-B8E4-F257D42D86B7}"/>
              </a:ext>
            </a:extLst>
          </p:cNvPr>
          <p:cNvSpPr>
            <a:spLocks noGrp="1"/>
          </p:cNvSpPr>
          <p:nvPr>
            <p:ph type="subTitle" idx="1"/>
          </p:nvPr>
        </p:nvSpPr>
        <p:spPr/>
        <p:txBody>
          <a:bodyPr/>
          <a:lstStyle/>
          <a:p>
            <a:r>
              <a:rPr lang="en-US" dirty="0"/>
              <a:t>Access by insurers via court demand</a:t>
            </a:r>
          </a:p>
        </p:txBody>
      </p:sp>
    </p:spTree>
    <p:extLst>
      <p:ext uri="{BB962C8B-B14F-4D97-AF65-F5344CB8AC3E}">
        <p14:creationId xmlns:p14="http://schemas.microsoft.com/office/powerpoint/2010/main" val="1126662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CC26-F298-E34B-B37F-9FEC2AA2DF0B}"/>
              </a:ext>
            </a:extLst>
          </p:cNvPr>
          <p:cNvSpPr>
            <a:spLocks noGrp="1"/>
          </p:cNvSpPr>
          <p:nvPr>
            <p:ph type="title"/>
          </p:nvPr>
        </p:nvSpPr>
        <p:spPr/>
        <p:txBody>
          <a:bodyPr/>
          <a:lstStyle/>
          <a:p>
            <a:r>
              <a:rPr lang="en-US" dirty="0"/>
              <a:t>The issue</a:t>
            </a:r>
          </a:p>
        </p:txBody>
      </p:sp>
      <p:pic>
        <p:nvPicPr>
          <p:cNvPr id="5" name="Content Placeholder 4" descr="A screenshot of a cell phone&#10;&#10;Description automatically generated">
            <a:extLst>
              <a:ext uri="{FF2B5EF4-FFF2-40B4-BE49-F238E27FC236}">
                <a16:creationId xmlns:a16="http://schemas.microsoft.com/office/drawing/2014/main" id="{8AF52D18-BB35-CE48-B067-0FAF25C6919C}"/>
              </a:ext>
            </a:extLst>
          </p:cNvPr>
          <p:cNvPicPr>
            <a:picLocks noGrp="1" noChangeAspect="1"/>
          </p:cNvPicPr>
          <p:nvPr>
            <p:ph idx="1"/>
          </p:nvPr>
        </p:nvPicPr>
        <p:blipFill>
          <a:blip r:embed="rId2"/>
          <a:stretch>
            <a:fillRect/>
          </a:stretch>
        </p:blipFill>
        <p:spPr>
          <a:xfrm>
            <a:off x="3868738" y="1340597"/>
            <a:ext cx="7315200" cy="4167281"/>
          </a:xfrm>
        </p:spPr>
      </p:pic>
    </p:spTree>
    <p:extLst>
      <p:ext uri="{BB962C8B-B14F-4D97-AF65-F5344CB8AC3E}">
        <p14:creationId xmlns:p14="http://schemas.microsoft.com/office/powerpoint/2010/main" val="1129133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8BA0F-00CB-C742-8CE5-9D434F96DB28}"/>
              </a:ext>
            </a:extLst>
          </p:cNvPr>
          <p:cNvSpPr>
            <a:spLocks noGrp="1"/>
          </p:cNvSpPr>
          <p:nvPr>
            <p:ph type="title"/>
          </p:nvPr>
        </p:nvSpPr>
        <p:spPr/>
        <p:txBody>
          <a:bodyPr/>
          <a:lstStyle/>
          <a:p>
            <a:r>
              <a:rPr lang="en-US" dirty="0"/>
              <a:t>Trends 1</a:t>
            </a:r>
          </a:p>
        </p:txBody>
      </p:sp>
      <p:sp>
        <p:nvSpPr>
          <p:cNvPr id="3" name="Content Placeholder 2">
            <a:extLst>
              <a:ext uri="{FF2B5EF4-FFF2-40B4-BE49-F238E27FC236}">
                <a16:creationId xmlns:a16="http://schemas.microsoft.com/office/drawing/2014/main" id="{C9C6087D-997F-5E40-AB40-1A79A755DCCC}"/>
              </a:ext>
            </a:extLst>
          </p:cNvPr>
          <p:cNvSpPr>
            <a:spLocks noGrp="1"/>
          </p:cNvSpPr>
          <p:nvPr>
            <p:ph idx="1"/>
          </p:nvPr>
        </p:nvSpPr>
        <p:spPr/>
        <p:txBody>
          <a:bodyPr/>
          <a:lstStyle/>
          <a:p>
            <a:r>
              <a:rPr lang="en-US" dirty="0"/>
              <a:t>Increasing requests for medical file access by “financial” </a:t>
            </a:r>
            <a:r>
              <a:rPr lang="en-US" dirty="0" err="1"/>
              <a:t>organisations</a:t>
            </a:r>
            <a:r>
              <a:rPr lang="en-US" dirty="0"/>
              <a:t> to establish entitlements:</a:t>
            </a:r>
          </a:p>
          <a:p>
            <a:endParaRPr lang="en-US" dirty="0"/>
          </a:p>
          <a:p>
            <a:pPr lvl="1"/>
            <a:r>
              <a:rPr lang="en-US" dirty="0"/>
              <a:t>Workers compensation insurance</a:t>
            </a:r>
          </a:p>
          <a:p>
            <a:pPr lvl="1"/>
            <a:r>
              <a:rPr lang="en-US" dirty="0"/>
              <a:t>Income protection &amp; related insurance</a:t>
            </a:r>
          </a:p>
          <a:p>
            <a:pPr lvl="1"/>
            <a:r>
              <a:rPr lang="en-US" dirty="0"/>
              <a:t>Life Insurance</a:t>
            </a:r>
          </a:p>
          <a:p>
            <a:pPr lvl="1"/>
            <a:r>
              <a:rPr lang="en-US" dirty="0"/>
              <a:t> Social security entitlements</a:t>
            </a:r>
          </a:p>
          <a:p>
            <a:pPr lvl="1"/>
            <a:endParaRPr lang="en-US" dirty="0"/>
          </a:p>
          <a:p>
            <a:r>
              <a:rPr lang="en-US" dirty="0"/>
              <a:t>Most requests are direct from the insurer or their agent with a patient’s “authority”</a:t>
            </a:r>
          </a:p>
        </p:txBody>
      </p:sp>
    </p:spTree>
    <p:extLst>
      <p:ext uri="{BB962C8B-B14F-4D97-AF65-F5344CB8AC3E}">
        <p14:creationId xmlns:p14="http://schemas.microsoft.com/office/powerpoint/2010/main" val="1205348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1964-1967-8A48-9C73-B0CD3D2181B0}"/>
              </a:ext>
            </a:extLst>
          </p:cNvPr>
          <p:cNvSpPr>
            <a:spLocks noGrp="1"/>
          </p:cNvSpPr>
          <p:nvPr>
            <p:ph type="title"/>
          </p:nvPr>
        </p:nvSpPr>
        <p:spPr/>
        <p:txBody>
          <a:bodyPr/>
          <a:lstStyle/>
          <a:p>
            <a:r>
              <a:rPr lang="en-US" dirty="0"/>
              <a:t>Trends 2</a:t>
            </a:r>
          </a:p>
        </p:txBody>
      </p:sp>
      <p:sp>
        <p:nvSpPr>
          <p:cNvPr id="3" name="Content Placeholder 2">
            <a:extLst>
              <a:ext uri="{FF2B5EF4-FFF2-40B4-BE49-F238E27FC236}">
                <a16:creationId xmlns:a16="http://schemas.microsoft.com/office/drawing/2014/main" id="{A17EEABD-1AA8-8D40-96E7-2DC9AE2B37D6}"/>
              </a:ext>
            </a:extLst>
          </p:cNvPr>
          <p:cNvSpPr>
            <a:spLocks noGrp="1"/>
          </p:cNvSpPr>
          <p:nvPr>
            <p:ph idx="1"/>
          </p:nvPr>
        </p:nvSpPr>
        <p:spPr/>
        <p:txBody>
          <a:bodyPr/>
          <a:lstStyle/>
          <a:p>
            <a:r>
              <a:rPr lang="en-US" dirty="0"/>
              <a:t>Increasing complexity due to chronic disease</a:t>
            </a:r>
          </a:p>
          <a:p>
            <a:r>
              <a:rPr lang="en-US" dirty="0"/>
              <a:t>Increasingly rigid compartmentalization of treatment funding:</a:t>
            </a:r>
          </a:p>
          <a:p>
            <a:pPr lvl="1"/>
            <a:r>
              <a:rPr lang="en-US" dirty="0"/>
              <a:t>Medicare</a:t>
            </a:r>
          </a:p>
          <a:p>
            <a:pPr lvl="1"/>
            <a:r>
              <a:rPr lang="en-US" dirty="0"/>
              <a:t>Private Health Insurance</a:t>
            </a:r>
          </a:p>
          <a:p>
            <a:pPr lvl="1"/>
            <a:r>
              <a:rPr lang="en-US" dirty="0"/>
              <a:t>Workers Compensation</a:t>
            </a:r>
          </a:p>
          <a:p>
            <a:pPr lvl="1"/>
            <a:r>
              <a:rPr lang="en-US" dirty="0"/>
              <a:t>DVA</a:t>
            </a:r>
          </a:p>
        </p:txBody>
      </p:sp>
    </p:spTree>
    <p:extLst>
      <p:ext uri="{BB962C8B-B14F-4D97-AF65-F5344CB8AC3E}">
        <p14:creationId xmlns:p14="http://schemas.microsoft.com/office/powerpoint/2010/main" val="2421823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4FAD8-23AA-AD4B-8256-32B7316D7CFE}"/>
              </a:ext>
            </a:extLst>
          </p:cNvPr>
          <p:cNvSpPr>
            <a:spLocks noGrp="1"/>
          </p:cNvSpPr>
          <p:nvPr>
            <p:ph type="title"/>
          </p:nvPr>
        </p:nvSpPr>
        <p:spPr/>
        <p:txBody>
          <a:bodyPr/>
          <a:lstStyle/>
          <a:p>
            <a:r>
              <a:rPr lang="en-US" dirty="0"/>
              <a:t>Where?</a:t>
            </a:r>
          </a:p>
        </p:txBody>
      </p:sp>
      <p:sp>
        <p:nvSpPr>
          <p:cNvPr id="3" name="Content Placeholder 2">
            <a:extLst>
              <a:ext uri="{FF2B5EF4-FFF2-40B4-BE49-F238E27FC236}">
                <a16:creationId xmlns:a16="http://schemas.microsoft.com/office/drawing/2014/main" id="{27CC533F-EAAC-CB47-BB46-41EB8402F4B5}"/>
              </a:ext>
            </a:extLst>
          </p:cNvPr>
          <p:cNvSpPr>
            <a:spLocks noGrp="1"/>
          </p:cNvSpPr>
          <p:nvPr>
            <p:ph idx="1"/>
          </p:nvPr>
        </p:nvSpPr>
        <p:spPr/>
        <p:txBody>
          <a:bodyPr/>
          <a:lstStyle/>
          <a:p>
            <a:r>
              <a:rPr lang="en-US" dirty="0"/>
              <a:t>Commonwealth jurisdictions in AAT </a:t>
            </a:r>
          </a:p>
          <a:p>
            <a:pPr lvl="1"/>
            <a:r>
              <a:rPr lang="en-US" dirty="0"/>
              <a:t>Comcare</a:t>
            </a:r>
          </a:p>
          <a:p>
            <a:pPr lvl="1"/>
            <a:r>
              <a:rPr lang="en-US" dirty="0"/>
              <a:t>DVA</a:t>
            </a:r>
          </a:p>
          <a:p>
            <a:r>
              <a:rPr lang="en-US" dirty="0"/>
              <a:t>Family Court</a:t>
            </a:r>
          </a:p>
          <a:p>
            <a:r>
              <a:rPr lang="en-US" dirty="0"/>
              <a:t>Workers Compensation &amp; Rehabilitation Tribunal Tasmania</a:t>
            </a:r>
          </a:p>
          <a:p>
            <a:r>
              <a:rPr lang="en-US" dirty="0"/>
              <a:t>Criminal jurisdictions</a:t>
            </a:r>
          </a:p>
          <a:p>
            <a:endParaRPr lang="en-US" dirty="0"/>
          </a:p>
        </p:txBody>
      </p:sp>
    </p:spTree>
    <p:extLst>
      <p:ext uri="{BB962C8B-B14F-4D97-AF65-F5344CB8AC3E}">
        <p14:creationId xmlns:p14="http://schemas.microsoft.com/office/powerpoint/2010/main" val="348715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A92C-9915-D04F-B38F-ABB920848E0D}"/>
              </a:ext>
            </a:extLst>
          </p:cNvPr>
          <p:cNvSpPr>
            <a:spLocks noGrp="1"/>
          </p:cNvSpPr>
          <p:nvPr>
            <p:ph type="title"/>
          </p:nvPr>
        </p:nvSpPr>
        <p:spPr/>
        <p:txBody>
          <a:bodyPr/>
          <a:lstStyle/>
          <a:p>
            <a:r>
              <a:rPr lang="en-US" dirty="0"/>
              <a:t>Why?</a:t>
            </a:r>
          </a:p>
        </p:txBody>
      </p:sp>
      <p:sp>
        <p:nvSpPr>
          <p:cNvPr id="3" name="Content Placeholder 2">
            <a:extLst>
              <a:ext uri="{FF2B5EF4-FFF2-40B4-BE49-F238E27FC236}">
                <a16:creationId xmlns:a16="http://schemas.microsoft.com/office/drawing/2014/main" id="{326E752D-548F-C948-8BFA-984CA22155EA}"/>
              </a:ext>
            </a:extLst>
          </p:cNvPr>
          <p:cNvSpPr>
            <a:spLocks noGrp="1"/>
          </p:cNvSpPr>
          <p:nvPr>
            <p:ph idx="1"/>
          </p:nvPr>
        </p:nvSpPr>
        <p:spPr/>
        <p:txBody>
          <a:bodyPr/>
          <a:lstStyle/>
          <a:p>
            <a:r>
              <a:rPr lang="en-US" dirty="0"/>
              <a:t>Legal trends</a:t>
            </a:r>
          </a:p>
          <a:p>
            <a:r>
              <a:rPr lang="en-US" dirty="0"/>
              <a:t>Increased competition</a:t>
            </a:r>
          </a:p>
          <a:p>
            <a:r>
              <a:rPr lang="en-US" dirty="0"/>
              <a:t>Focus on cost containment</a:t>
            </a:r>
          </a:p>
        </p:txBody>
      </p:sp>
    </p:spTree>
    <p:extLst>
      <p:ext uri="{BB962C8B-B14F-4D97-AF65-F5344CB8AC3E}">
        <p14:creationId xmlns:p14="http://schemas.microsoft.com/office/powerpoint/2010/main" val="3687768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E9EBC-3BC5-3844-9804-BB74B6C907B1}"/>
              </a:ext>
            </a:extLst>
          </p:cNvPr>
          <p:cNvSpPr>
            <a:spLocks noGrp="1"/>
          </p:cNvSpPr>
          <p:nvPr>
            <p:ph type="title"/>
          </p:nvPr>
        </p:nvSpPr>
        <p:spPr/>
        <p:txBody>
          <a:bodyPr/>
          <a:lstStyle/>
          <a:p>
            <a:r>
              <a:rPr lang="en-US" dirty="0"/>
              <a:t>Accepted grounds for objection</a:t>
            </a:r>
          </a:p>
        </p:txBody>
      </p:sp>
      <p:sp>
        <p:nvSpPr>
          <p:cNvPr id="3" name="Content Placeholder 2">
            <a:extLst>
              <a:ext uri="{FF2B5EF4-FFF2-40B4-BE49-F238E27FC236}">
                <a16:creationId xmlns:a16="http://schemas.microsoft.com/office/drawing/2014/main" id="{54677A8B-941B-6141-AB1C-FC7BD0FADDFB}"/>
              </a:ext>
            </a:extLst>
          </p:cNvPr>
          <p:cNvSpPr>
            <a:spLocks noGrp="1"/>
          </p:cNvSpPr>
          <p:nvPr>
            <p:ph idx="1"/>
          </p:nvPr>
        </p:nvSpPr>
        <p:spPr/>
        <p:txBody>
          <a:bodyPr/>
          <a:lstStyle/>
          <a:p>
            <a:r>
              <a:rPr lang="en-AU" sz="2400" i="1" dirty="0"/>
              <a:t>“Circumstances where a member may decide that it might not be appropriate to issue the summons include where the information sought in the summons is not relevant to the issues in the dispute or where the summons is too broad or incomprehensible</a:t>
            </a:r>
            <a:r>
              <a:rPr lang="en-AU" i="1" dirty="0"/>
              <a:t>.”</a:t>
            </a:r>
          </a:p>
          <a:p>
            <a:endParaRPr lang="en-US" i="1" dirty="0"/>
          </a:p>
          <a:p>
            <a:pPr lvl="1"/>
            <a:r>
              <a:rPr lang="en-US" dirty="0"/>
              <a:t>i.e. relevance of documents, scope of summons or lack of clarity</a:t>
            </a:r>
          </a:p>
          <a:p>
            <a:r>
              <a:rPr lang="en-US" dirty="0"/>
              <a:t>Protection of privacy is discretionary</a:t>
            </a:r>
          </a:p>
          <a:p>
            <a:r>
              <a:rPr lang="en-US" dirty="0"/>
              <a:t>BUT</a:t>
            </a:r>
          </a:p>
          <a:p>
            <a:r>
              <a:rPr lang="en-US" dirty="0"/>
              <a:t>Nothing about “harm”</a:t>
            </a:r>
          </a:p>
        </p:txBody>
      </p:sp>
    </p:spTree>
    <p:extLst>
      <p:ext uri="{BB962C8B-B14F-4D97-AF65-F5344CB8AC3E}">
        <p14:creationId xmlns:p14="http://schemas.microsoft.com/office/powerpoint/2010/main" val="2325715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6682-F593-624E-847A-C817F2D0D040}"/>
              </a:ext>
            </a:extLst>
          </p:cNvPr>
          <p:cNvSpPr>
            <a:spLocks noGrp="1"/>
          </p:cNvSpPr>
          <p:nvPr>
            <p:ph type="title"/>
          </p:nvPr>
        </p:nvSpPr>
        <p:spPr/>
        <p:txBody>
          <a:bodyPr/>
          <a:lstStyle/>
          <a:p>
            <a:r>
              <a:rPr lang="en-US" dirty="0"/>
              <a:t>Issues</a:t>
            </a:r>
          </a:p>
        </p:txBody>
      </p:sp>
      <p:sp>
        <p:nvSpPr>
          <p:cNvPr id="3" name="Content Placeholder 2">
            <a:extLst>
              <a:ext uri="{FF2B5EF4-FFF2-40B4-BE49-F238E27FC236}">
                <a16:creationId xmlns:a16="http://schemas.microsoft.com/office/drawing/2014/main" id="{4CB38048-323D-684B-955D-276E62486173}"/>
              </a:ext>
            </a:extLst>
          </p:cNvPr>
          <p:cNvSpPr>
            <a:spLocks noGrp="1"/>
          </p:cNvSpPr>
          <p:nvPr>
            <p:ph idx="1"/>
          </p:nvPr>
        </p:nvSpPr>
        <p:spPr/>
        <p:txBody>
          <a:bodyPr/>
          <a:lstStyle/>
          <a:p>
            <a:r>
              <a:rPr lang="en-US" dirty="0"/>
              <a:t>Legal intrusion into medicine</a:t>
            </a:r>
          </a:p>
          <a:p>
            <a:r>
              <a:rPr lang="en-US" dirty="0"/>
              <a:t>“Refusal to Treat”  </a:t>
            </a:r>
          </a:p>
          <a:p>
            <a:r>
              <a:rPr lang="en-US" dirty="0"/>
              <a:t>Misinterpretation of notes</a:t>
            </a:r>
          </a:p>
          <a:p>
            <a:r>
              <a:rPr lang="en-US" dirty="0"/>
              <a:t>Devaluing the confidential doctor : patient relationship</a:t>
            </a:r>
          </a:p>
          <a:p>
            <a:pPr lvl="1"/>
            <a:r>
              <a:rPr lang="en-US" dirty="0"/>
              <a:t>Patient non-disclosure</a:t>
            </a:r>
          </a:p>
          <a:p>
            <a:pPr lvl="1"/>
            <a:r>
              <a:rPr lang="en-US" dirty="0"/>
              <a:t>Doctor – disincentive to record</a:t>
            </a:r>
          </a:p>
          <a:p>
            <a:pPr lvl="1"/>
            <a:r>
              <a:rPr lang="en-US" dirty="0"/>
              <a:t>Patient expectations</a:t>
            </a:r>
          </a:p>
          <a:p>
            <a:r>
              <a:rPr lang="en-US" dirty="0"/>
              <a:t>Risk of harm – at system and individual level</a:t>
            </a:r>
          </a:p>
          <a:p>
            <a:r>
              <a:rPr lang="en-US" dirty="0"/>
              <a:t>Abuse of a process necessary for criminal &amp; national security matters</a:t>
            </a:r>
          </a:p>
          <a:p>
            <a:r>
              <a:rPr lang="en-US" dirty="0"/>
              <a:t>Lack of remuneration for doctors – an incentive for insurers?</a:t>
            </a:r>
          </a:p>
          <a:p>
            <a:endParaRPr lang="en-US" dirty="0"/>
          </a:p>
        </p:txBody>
      </p:sp>
    </p:spTree>
    <p:extLst>
      <p:ext uri="{BB962C8B-B14F-4D97-AF65-F5344CB8AC3E}">
        <p14:creationId xmlns:p14="http://schemas.microsoft.com/office/powerpoint/2010/main" val="418553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5C03-9EE6-D54E-BF31-96160E01020E}"/>
              </a:ext>
            </a:extLst>
          </p:cNvPr>
          <p:cNvSpPr>
            <a:spLocks noGrp="1"/>
          </p:cNvSpPr>
          <p:nvPr>
            <p:ph type="title"/>
          </p:nvPr>
        </p:nvSpPr>
        <p:spPr/>
        <p:txBody>
          <a:bodyPr/>
          <a:lstStyle/>
          <a:p>
            <a:r>
              <a:rPr lang="en-US" dirty="0"/>
              <a:t>Outcomes of Objections</a:t>
            </a:r>
          </a:p>
        </p:txBody>
      </p:sp>
      <p:sp>
        <p:nvSpPr>
          <p:cNvPr id="3" name="Content Placeholder 2">
            <a:extLst>
              <a:ext uri="{FF2B5EF4-FFF2-40B4-BE49-F238E27FC236}">
                <a16:creationId xmlns:a16="http://schemas.microsoft.com/office/drawing/2014/main" id="{41DB75C8-E3D5-A441-80BC-83756D3FDAB3}"/>
              </a:ext>
            </a:extLst>
          </p:cNvPr>
          <p:cNvSpPr>
            <a:spLocks noGrp="1"/>
          </p:cNvSpPr>
          <p:nvPr>
            <p:ph idx="1"/>
          </p:nvPr>
        </p:nvSpPr>
        <p:spPr/>
        <p:txBody>
          <a:bodyPr/>
          <a:lstStyle/>
          <a:p>
            <a:r>
              <a:rPr lang="en-US" dirty="0"/>
              <a:t>AAT cases x 4</a:t>
            </a:r>
          </a:p>
          <a:p>
            <a:pPr lvl="1"/>
            <a:r>
              <a:rPr lang="en-US" dirty="0"/>
              <a:t>Consult notes not provided to insurer (2)</a:t>
            </a:r>
          </a:p>
          <a:p>
            <a:pPr lvl="1"/>
            <a:r>
              <a:rPr lang="en-US" dirty="0"/>
              <a:t>Complete file provided to insurer (1)</a:t>
            </a:r>
          </a:p>
          <a:p>
            <a:pPr lvl="1"/>
            <a:r>
              <a:rPr lang="en-US" dirty="0"/>
              <a:t>Summons withdrawn (1)</a:t>
            </a:r>
          </a:p>
          <a:p>
            <a:pPr lvl="1"/>
            <a:endParaRPr lang="en-US" dirty="0"/>
          </a:p>
          <a:p>
            <a:r>
              <a:rPr lang="en-US" dirty="0"/>
              <a:t>WRCT cases x1</a:t>
            </a:r>
          </a:p>
          <a:p>
            <a:pPr lvl="1"/>
            <a:r>
              <a:rPr lang="en-US" dirty="0"/>
              <a:t>Complete file provided to insurer’s lawyers (but not insurer)</a:t>
            </a:r>
          </a:p>
        </p:txBody>
      </p:sp>
    </p:spTree>
    <p:extLst>
      <p:ext uri="{BB962C8B-B14F-4D97-AF65-F5344CB8AC3E}">
        <p14:creationId xmlns:p14="http://schemas.microsoft.com/office/powerpoint/2010/main" val="2550926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53053-EA0B-1642-963D-2730C94CAD03}"/>
              </a:ext>
            </a:extLst>
          </p:cNvPr>
          <p:cNvSpPr>
            <a:spLocks noGrp="1"/>
          </p:cNvSpPr>
          <p:nvPr>
            <p:ph type="title"/>
          </p:nvPr>
        </p:nvSpPr>
        <p:spPr/>
        <p:txBody>
          <a:bodyPr/>
          <a:lstStyle/>
          <a:p>
            <a:r>
              <a:rPr lang="en-US" dirty="0"/>
              <a:t>Remuneration for objection</a:t>
            </a:r>
          </a:p>
        </p:txBody>
      </p:sp>
      <p:sp>
        <p:nvSpPr>
          <p:cNvPr id="3" name="Content Placeholder 2">
            <a:extLst>
              <a:ext uri="{FF2B5EF4-FFF2-40B4-BE49-F238E27FC236}">
                <a16:creationId xmlns:a16="http://schemas.microsoft.com/office/drawing/2014/main" id="{9E02208C-F513-D349-A393-D53710379894}"/>
              </a:ext>
            </a:extLst>
          </p:cNvPr>
          <p:cNvSpPr>
            <a:spLocks noGrp="1"/>
          </p:cNvSpPr>
          <p:nvPr>
            <p:ph idx="1"/>
          </p:nvPr>
        </p:nvSpPr>
        <p:spPr/>
        <p:txBody>
          <a:bodyPr/>
          <a:lstStyle/>
          <a:p>
            <a:r>
              <a:rPr lang="en-AU" dirty="0"/>
              <a:t>Carver and Comcare (Compensation) [2019] AATA 1534 (28 June 2019)</a:t>
            </a:r>
          </a:p>
          <a:p>
            <a:pPr lvl="1"/>
            <a:r>
              <a:rPr lang="en-AU" dirty="0"/>
              <a:t>No reimbursement for doctors time to </a:t>
            </a:r>
            <a:r>
              <a:rPr lang="en-AU" dirty="0" err="1"/>
              <a:t>prepare,object</a:t>
            </a:r>
            <a:r>
              <a:rPr lang="en-AU" dirty="0"/>
              <a:t> or communicate</a:t>
            </a:r>
          </a:p>
          <a:p>
            <a:pPr lvl="1"/>
            <a:r>
              <a:rPr lang="en-AU" dirty="0"/>
              <a:t>Insurer directed to pay for doctor’s time to attend court in relation to objection, and</a:t>
            </a:r>
          </a:p>
          <a:p>
            <a:pPr lvl="1"/>
            <a:r>
              <a:rPr lang="en-AU" dirty="0"/>
              <a:t>Obtain legal advice</a:t>
            </a:r>
          </a:p>
          <a:p>
            <a:r>
              <a:rPr lang="en-AU" dirty="0"/>
              <a:t>BUT</a:t>
            </a:r>
          </a:p>
          <a:p>
            <a:pPr lvl="1"/>
            <a:r>
              <a:rPr lang="en-AU" dirty="0"/>
              <a:t>Caution about objecting without a valid reason</a:t>
            </a:r>
          </a:p>
          <a:p>
            <a:pPr lvl="1"/>
            <a:r>
              <a:rPr lang="en-AU" dirty="0"/>
              <a:t>Unlikely legal costs be reimbursed in future</a:t>
            </a:r>
          </a:p>
        </p:txBody>
      </p:sp>
    </p:spTree>
    <p:extLst>
      <p:ext uri="{BB962C8B-B14F-4D97-AF65-F5344CB8AC3E}">
        <p14:creationId xmlns:p14="http://schemas.microsoft.com/office/powerpoint/2010/main" val="4187857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746D8-1E2F-4A4C-9949-262D538A724B}"/>
              </a:ext>
            </a:extLst>
          </p:cNvPr>
          <p:cNvSpPr>
            <a:spLocks noGrp="1"/>
          </p:cNvSpPr>
          <p:nvPr>
            <p:ph type="title"/>
          </p:nvPr>
        </p:nvSpPr>
        <p:spPr/>
        <p:txBody>
          <a:bodyPr/>
          <a:lstStyle/>
          <a:p>
            <a:r>
              <a:rPr lang="en-US" dirty="0"/>
              <a:t>Opinion</a:t>
            </a:r>
          </a:p>
        </p:txBody>
      </p:sp>
      <p:sp>
        <p:nvSpPr>
          <p:cNvPr id="3" name="Content Placeholder 2">
            <a:extLst>
              <a:ext uri="{FF2B5EF4-FFF2-40B4-BE49-F238E27FC236}">
                <a16:creationId xmlns:a16="http://schemas.microsoft.com/office/drawing/2014/main" id="{A6DFADE7-4D9F-A84F-B701-A639371DED31}"/>
              </a:ext>
            </a:extLst>
          </p:cNvPr>
          <p:cNvSpPr>
            <a:spLocks noGrp="1"/>
          </p:cNvSpPr>
          <p:nvPr>
            <p:ph idx="1"/>
          </p:nvPr>
        </p:nvSpPr>
        <p:spPr/>
        <p:txBody>
          <a:bodyPr/>
          <a:lstStyle/>
          <a:p>
            <a:r>
              <a:rPr lang="en-US" dirty="0"/>
              <a:t>Responding to a summons for a file is not an administrative task</a:t>
            </a:r>
          </a:p>
          <a:p>
            <a:r>
              <a:rPr lang="en-US" dirty="0"/>
              <a:t>Medical input needed to assess risk &amp; consult with patient</a:t>
            </a:r>
          </a:p>
          <a:p>
            <a:r>
              <a:rPr lang="en-US" dirty="0"/>
              <a:t>Try communication with the party requesting the summons</a:t>
            </a:r>
          </a:p>
          <a:p>
            <a:r>
              <a:rPr lang="en-US" dirty="0"/>
              <a:t>The legal requirement to respond to a summons does not absolve the doctor of professional duty to their patient especially when there is a legal option to object</a:t>
            </a:r>
          </a:p>
          <a:p>
            <a:r>
              <a:rPr lang="en-US" dirty="0"/>
              <a:t>There is provision to identify sensitive material and provide under separate cover</a:t>
            </a:r>
          </a:p>
          <a:p>
            <a:endParaRPr lang="en-US" dirty="0"/>
          </a:p>
        </p:txBody>
      </p:sp>
    </p:spTree>
    <p:extLst>
      <p:ext uri="{BB962C8B-B14F-4D97-AF65-F5344CB8AC3E}">
        <p14:creationId xmlns:p14="http://schemas.microsoft.com/office/powerpoint/2010/main" val="2371157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0462F-C3CE-464D-99C0-1180D7927D69}"/>
              </a:ext>
            </a:extLst>
          </p:cNvPr>
          <p:cNvSpPr>
            <a:spLocks noGrp="1"/>
          </p:cNvSpPr>
          <p:nvPr>
            <p:ph type="title"/>
          </p:nvPr>
        </p:nvSpPr>
        <p:spPr/>
        <p:txBody>
          <a:bodyPr/>
          <a:lstStyle/>
          <a:p>
            <a:r>
              <a:rPr lang="en-US" dirty="0"/>
              <a:t>The future?</a:t>
            </a:r>
          </a:p>
        </p:txBody>
      </p:sp>
      <p:sp>
        <p:nvSpPr>
          <p:cNvPr id="3" name="Content Placeholder 2">
            <a:extLst>
              <a:ext uri="{FF2B5EF4-FFF2-40B4-BE49-F238E27FC236}">
                <a16:creationId xmlns:a16="http://schemas.microsoft.com/office/drawing/2014/main" id="{5DCF0DAB-D216-674B-9BB3-BCBFB7F66A9D}"/>
              </a:ext>
            </a:extLst>
          </p:cNvPr>
          <p:cNvSpPr>
            <a:spLocks noGrp="1"/>
          </p:cNvSpPr>
          <p:nvPr>
            <p:ph idx="1"/>
          </p:nvPr>
        </p:nvSpPr>
        <p:spPr/>
        <p:txBody>
          <a:bodyPr/>
          <a:lstStyle/>
          <a:p>
            <a:r>
              <a:rPr lang="en-US" dirty="0"/>
              <a:t>Trend of legally enforced release of medical files likely to continue</a:t>
            </a:r>
          </a:p>
          <a:p>
            <a:r>
              <a:rPr lang="en-US" dirty="0"/>
              <a:t>Medical Profession need to ‘push back’ </a:t>
            </a:r>
          </a:p>
          <a:p>
            <a:r>
              <a:rPr lang="en-US" dirty="0"/>
              <a:t>Opportunity with AAT review of their </a:t>
            </a:r>
            <a:r>
              <a:rPr lang="en-US"/>
              <a:t>summoning procedures</a:t>
            </a:r>
          </a:p>
          <a:p>
            <a:endParaRPr lang="en-US" dirty="0"/>
          </a:p>
          <a:p>
            <a:pPr lvl="1"/>
            <a:r>
              <a:rPr lang="en-US" dirty="0"/>
              <a:t>Ensure negative aspects understood by legal system</a:t>
            </a:r>
          </a:p>
          <a:p>
            <a:pPr lvl="1"/>
            <a:r>
              <a:rPr lang="en-US" dirty="0"/>
              <a:t>Purpose of summons needs to be articulated</a:t>
            </a:r>
          </a:p>
          <a:p>
            <a:pPr lvl="1"/>
            <a:r>
              <a:rPr lang="en-US" dirty="0"/>
              <a:t>Incorporate assessment of risk of harm into procedures, including medical input (not just patient)</a:t>
            </a:r>
          </a:p>
          <a:p>
            <a:pPr lvl="1"/>
            <a:r>
              <a:rPr lang="en-US" dirty="0"/>
              <a:t>Special status to doctor’s consultation notes</a:t>
            </a:r>
          </a:p>
          <a:p>
            <a:pPr lvl="1"/>
            <a:r>
              <a:rPr lang="en-US" dirty="0"/>
              <a:t>Provide adequate remuneration for doctors to have input</a:t>
            </a:r>
          </a:p>
          <a:p>
            <a:endParaRPr lang="en-US" dirty="0"/>
          </a:p>
        </p:txBody>
      </p:sp>
    </p:spTree>
    <p:extLst>
      <p:ext uri="{BB962C8B-B14F-4D97-AF65-F5344CB8AC3E}">
        <p14:creationId xmlns:p14="http://schemas.microsoft.com/office/powerpoint/2010/main" val="214189464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74</TotalTime>
  <Words>494</Words>
  <Application>Microsoft Macintosh PowerPoint</Application>
  <PresentationFormat>Widescreen</PresentationFormat>
  <Paragraphs>80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Corbel</vt:lpstr>
      <vt:lpstr>Wingdings 2</vt:lpstr>
      <vt:lpstr>Frame</vt:lpstr>
      <vt:lpstr>Medical Files</vt:lpstr>
      <vt:lpstr>The issue</vt:lpstr>
      <vt:lpstr>Trends 1</vt:lpstr>
      <vt:lpstr>Trends 2</vt:lpstr>
      <vt:lpstr>Where?</vt:lpstr>
      <vt:lpstr>Why?</vt:lpstr>
      <vt:lpstr>Accepted grounds for objection</vt:lpstr>
      <vt:lpstr>Issues</vt:lpstr>
      <vt:lpstr>Outcomes of Objections</vt:lpstr>
      <vt:lpstr>Remuneration for objection</vt:lpstr>
      <vt:lpstr>Opinion</vt:lpstr>
      <vt:lpstr>The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Files</dc:title>
  <dc:creator>Peter Sharman</dc:creator>
  <cp:lastModifiedBy>Peter Sharman</cp:lastModifiedBy>
  <cp:revision>8</cp:revision>
  <cp:lastPrinted>2019-08-30T23:56:18Z</cp:lastPrinted>
  <dcterms:created xsi:type="dcterms:W3CDTF">2019-08-30T22:45:34Z</dcterms:created>
  <dcterms:modified xsi:type="dcterms:W3CDTF">2019-08-31T00:00:18Z</dcterms:modified>
</cp:coreProperties>
</file>